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ed6447e94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ed6447e9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100"/>
              <a:t>Hello, this is Siyuan. I’m going to talk about the training strategies and our boundary equilibrium.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100"/>
              <a:t>For the generator, we have a MSE loss, and an adversarial loss.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100"/>
              <a:t> The MSE loss computes the difference between ground truth heatmap and the generated heatmap.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100"/>
              <a:t>As for the adversarial loss, It computes the error between generated heatmaps and reconstructed heatmaps.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100"/>
              <a:t>Lambda G is a used to control the weight of adversarial loss.</a:t>
            </a:r>
            <a:endParaRPr sz="1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8" name="Google Shape;178;g9ed6447e94_1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ed7a60c87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ed7a60c8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latin typeface="Calibri"/>
                <a:ea typeface="Calibri"/>
                <a:cs typeface="Calibri"/>
                <a:sym typeface="Calibri"/>
              </a:rPr>
              <a:t>As for the discriminator</a:t>
            </a:r>
            <a:r>
              <a:rPr lang="en-AU" sz="1100">
                <a:latin typeface="Calibri"/>
                <a:ea typeface="Calibri"/>
                <a:cs typeface="Calibri"/>
                <a:sym typeface="Calibri"/>
              </a:rPr>
              <a:t>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100">
                <a:latin typeface="Calibri"/>
                <a:ea typeface="Calibri"/>
                <a:cs typeface="Calibri"/>
                <a:sym typeface="Calibri"/>
              </a:rPr>
              <a:t>L_real is trained to minimize the error between ground truth and reconstructed heatmaps.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100">
                <a:latin typeface="Calibri"/>
                <a:ea typeface="Calibri"/>
                <a:cs typeface="Calibri"/>
                <a:sym typeface="Calibri"/>
              </a:rPr>
              <a:t>L_fake is trained to reconstruct totally different ones, which to maximize the error between generated heatmaps and the reconstructed ones.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100">
                <a:latin typeface="Calibri"/>
                <a:ea typeface="Calibri"/>
                <a:cs typeface="Calibri"/>
                <a:sym typeface="Calibri"/>
              </a:rPr>
              <a:t>LD is optimized by per-pixel loss with a control term kt, I will explain this term kt later. For a particular pose, the discriminator will compute the error between input and output heatmap of the discriminator.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100">
                <a:latin typeface="Calibri"/>
                <a:ea typeface="Calibri"/>
                <a:cs typeface="Calibri"/>
                <a:sym typeface="Calibri"/>
              </a:rPr>
              <a:t>If one keypoint is high nearby the other keypoint, the discriminator will produce a heatmap that the one keypoint has a larger error at the location of the other keypoint, avoiding joint mismatch. By this method, the model can tackle the occlusion problem well.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7" name="Google Shape;187;g9ed7a60c87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ed6447e94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ed6447e9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GAN is unstable and hard to train when the discriminator gets better too quickly. Inspired by BEGAN and  the paper “self-adversarial training for human pose estimation”, we use a term kt to control the balance between discriminator and generator.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If gamma multiplies loss real is larger than loss fake, then generator gets better than the discriminator.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So, kt will increase, discriminator will be trained more on generated heatmap.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95" name="Google Shape;195;g9ed6447e94_1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ed6447e94_1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ed6447e9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In summary,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Our training scheme is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For the generator. it is trained with mse loss along with an adversarial loss.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 For the discriminator, it maximizes the error between reconstructed heatmap and generated heatmap, so that the reconstructed one is totally different from the generated one.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Also, it minimizes the error between reconstructed heatmap and ground truth heatmap, so that make they are similar.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4" name="Google Shape;204;g9ed6447e94_1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ed6447e9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ed6447e9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9ed6447e94_1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ed3e0c303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24" name="Google Shape;224;g9ed3e0c303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9ed3e0c3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ed6447e94_1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ed6447e9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9ed6447e94_1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575713f6f_2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575713f6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a575713f6f_2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f01400bdc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f01400bd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9f01400bdc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f01400bdc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f01400b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9f01400bdc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ed7a60c87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9" name="Google Shape;99;g9ed7a60c87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g9ed7a60c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ed6447e9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ed6447e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9ed6447e9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ed6447e94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ed6447e9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9ed6447e94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ed6447e94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ed6447e9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9ed6447e94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f01400bdc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6" name="Google Shape;296;g9f01400bd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9f01400bdc_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ed7a60c87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0" name="Google Shape;110;g9ed7a60c87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9ed7a60c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ed3e0c303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9" name="Google Shape;129;g9ed3e0c303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g9ed3e0c30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Previously, a typical adversarial training framework will use hourglass as the base model, the idea is, if we use an additional discriminator to discriminate predict heatmaps with ground truth,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575713f6f_1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0" name="Google Shape;140;ga575713f6f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ga575713f6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575713f6f_1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9" name="Google Shape;149;ga575713f6f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ga575713f6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ed3e0c303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9" name="Google Shape;159;g9ed3e0c303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9ed3e0c3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575713f6f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8" name="Google Shape;168;ga575713f6f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ga575713f6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0" y="4652963"/>
            <a:ext cx="9144000" cy="2205037"/>
          </a:xfrm>
          <a:prstGeom prst="rect">
            <a:avLst/>
          </a:prstGeom>
          <a:solidFill>
            <a:srgbClr val="94B0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468313" y="4652963"/>
            <a:ext cx="82804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U_LOGO_WHITE" id="25" name="Google Shape;2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>
            <p:ph type="ctrTitle"/>
          </p:nvPr>
        </p:nvSpPr>
        <p:spPr>
          <a:xfrm>
            <a:off x="468313" y="1919288"/>
            <a:ext cx="8207375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466975" y="-93662"/>
            <a:ext cx="421005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987925" y="2416175"/>
            <a:ext cx="5360988" cy="2058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791369" y="431007"/>
            <a:ext cx="5360988" cy="602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57200" y="1916113"/>
            <a:ext cx="82296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57200" y="1916113"/>
            <a:ext cx="40386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648200" y="1916113"/>
            <a:ext cx="40386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630238" y="519261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630238" y="1885008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630238" y="2768748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4629150" y="1885008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4629150" y="2768748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630238" y="676672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3887788" y="859631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630238" y="2281708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630238" y="676672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3887788" y="1147663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630238" y="2281708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597650"/>
            <a:ext cx="9144000" cy="260350"/>
          </a:xfrm>
          <a:prstGeom prst="rect">
            <a:avLst/>
          </a:prstGeom>
          <a:solidFill>
            <a:srgbClr val="94B0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276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276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276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276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276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276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276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276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5276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916113"/>
            <a:ext cx="82296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U_LOGO_WHITE"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207600" y="4812475"/>
            <a:ext cx="89364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000"/>
              <a:t>Presenter: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000"/>
              <a:t>   Ting Cao                </a:t>
            </a:r>
            <a:r>
              <a:rPr lang="en-AU" sz="2000"/>
              <a:t>Siyuan Yan            Gefei Zhang           Luning Li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000"/>
              <a:t> </a:t>
            </a:r>
            <a:r>
              <a:rPr lang="en-AU" sz="2000"/>
              <a:t>(u7078470)              </a:t>
            </a:r>
            <a:r>
              <a:rPr lang="en-AU" sz="2000"/>
              <a:t>(u7050317)            (u7138112)</a:t>
            </a:r>
            <a:r>
              <a:rPr lang="en-AU" sz="2000"/>
              <a:t>           (u7077148)            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000"/>
              <a:t>                 </a:t>
            </a:r>
            <a:endParaRPr sz="2000"/>
          </a:p>
        </p:txBody>
      </p:sp>
      <p:sp>
        <p:nvSpPr>
          <p:cNvPr id="95" name="Google Shape;95;p13"/>
          <p:cNvSpPr txBox="1"/>
          <p:nvPr>
            <p:ph type="ctrTitle"/>
          </p:nvPr>
        </p:nvSpPr>
        <p:spPr>
          <a:xfrm>
            <a:off x="468300" y="2633438"/>
            <a:ext cx="82074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500"/>
              <a:t>Adversarial Training based HRNet (HRGAN)</a:t>
            </a:r>
            <a:endParaRPr sz="3500"/>
          </a:p>
        </p:txBody>
      </p:sp>
      <p:sp>
        <p:nvSpPr>
          <p:cNvPr id="96" name="Google Shape;96;p13"/>
          <p:cNvSpPr txBox="1"/>
          <p:nvPr/>
        </p:nvSpPr>
        <p:spPr>
          <a:xfrm>
            <a:off x="3849550" y="3627875"/>
            <a:ext cx="33750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/>
              <a:t>Group 15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Training Strategy for Generator</a:t>
            </a:r>
            <a:endParaRPr/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743775" y="1908175"/>
            <a:ext cx="7428600" cy="420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AU"/>
              <a:t>content loss and adversarial loss</a:t>
            </a:r>
            <a:endParaRPr/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675" y="2500973"/>
            <a:ext cx="6764377" cy="34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Training Strategy for Discriminator</a:t>
            </a:r>
            <a:endParaRPr/>
          </a:p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175" y="2313650"/>
            <a:ext cx="5587950" cy="29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Boundary Equilibrium</a:t>
            </a:r>
            <a:endParaRPr/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903475" y="4331375"/>
            <a:ext cx="7794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T</a:t>
            </a:r>
            <a:r>
              <a:rPr lang="en-AU" sz="2000"/>
              <a:t>o control the balance between generator and discriminator.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To solve the mode collapse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475" y="2685325"/>
            <a:ext cx="696468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Adversarial Training Process</a:t>
            </a:r>
            <a:endParaRPr/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457200" y="6541775"/>
            <a:ext cx="82296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C.-J. Chou, J.-T. Chien, and H.-T. Chen. Self adversarial training for human pose estimation, 2017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75" y="1916125"/>
            <a:ext cx="7383101" cy="42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Experiment Results</a:t>
            </a:r>
            <a:endParaRPr/>
          </a:p>
        </p:txBody>
      </p:sp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468325" y="4414025"/>
            <a:ext cx="1161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900"/>
              <a:t>COCO</a:t>
            </a:r>
            <a:endParaRPr sz="1900"/>
          </a:p>
        </p:txBody>
      </p:sp>
      <p:sp>
        <p:nvSpPr>
          <p:cNvPr id="218" name="Google Shape;218;p26"/>
          <p:cNvSpPr txBox="1"/>
          <p:nvPr/>
        </p:nvSpPr>
        <p:spPr>
          <a:xfrm>
            <a:off x="468325" y="1853775"/>
            <a:ext cx="1161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900"/>
              <a:t>MPII</a:t>
            </a:r>
            <a:endParaRPr sz="1900"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25" y="4927625"/>
            <a:ext cx="8570391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5127625" y="1502575"/>
            <a:ext cx="3911100" cy="60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MpII trained on 1 V100 GPU, ~90 epochs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COCO</a:t>
            </a:r>
            <a:r>
              <a:rPr lang="en-AU">
                <a:solidFill>
                  <a:schemeClr val="dk1"/>
                </a:solidFill>
              </a:rPr>
              <a:t> trained on 4 V100 GPUs, ~130 epochs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25" y="2353100"/>
            <a:ext cx="8300052" cy="18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>
                <a:solidFill>
                  <a:srgbClr val="527688"/>
                </a:solidFill>
              </a:rPr>
              <a:t>Ablation study</a:t>
            </a:r>
            <a:endParaRPr sz="3600">
              <a:solidFill>
                <a:srgbClr val="527688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836200" y="2689525"/>
            <a:ext cx="3594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5" y="2475075"/>
            <a:ext cx="8839201" cy="271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/>
              <a:t>Occlusion</a:t>
            </a:r>
            <a:endParaRPr/>
          </a:p>
        </p:txBody>
      </p:sp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300" y="2262400"/>
            <a:ext cx="3700688" cy="327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51" y="2262400"/>
            <a:ext cx="3711148" cy="3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1072600" y="5537675"/>
            <a:ext cx="7472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              HRNet									</a:t>
            </a:r>
            <a:r>
              <a:rPr b="1" lang="en-AU"/>
              <a:t>Our HRGAN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/>
              <a:t>Occlusion</a:t>
            </a:r>
            <a:endParaRPr/>
          </a:p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0" l="-2170" r="2170" t="0"/>
          <a:stretch/>
        </p:blipFill>
        <p:spPr>
          <a:xfrm>
            <a:off x="468325" y="2312825"/>
            <a:ext cx="3646924" cy="32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000" y="2312825"/>
            <a:ext cx="3646925" cy="324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896825" y="5662250"/>
            <a:ext cx="7332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              HRNet									</a:t>
            </a:r>
            <a:r>
              <a:rPr b="1" lang="en-AU">
                <a:solidFill>
                  <a:schemeClr val="dk1"/>
                </a:solidFill>
              </a:rPr>
              <a:t>Our HRGAN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Implausible Pose</a:t>
            </a:r>
            <a:endParaRPr/>
          </a:p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815600" y="5095050"/>
            <a:ext cx="7332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                  HRNet							      </a:t>
            </a:r>
            <a:r>
              <a:rPr b="1" lang="en-AU">
                <a:solidFill>
                  <a:schemeClr val="dk1"/>
                </a:solidFill>
              </a:rPr>
              <a:t>Our HRGAN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50" y="2014625"/>
            <a:ext cx="7826201" cy="29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/>
              <a:t>Implausible Pose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457200" y="1916113"/>
            <a:ext cx="8229600" cy="420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657525" y="6210650"/>
            <a:ext cx="7332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                           HRNet							       </a:t>
            </a:r>
            <a:r>
              <a:rPr b="1" lang="en-AU">
                <a:solidFill>
                  <a:schemeClr val="dk1"/>
                </a:solidFill>
              </a:rPr>
              <a:t>Our HRGAN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50" y="1675450"/>
            <a:ext cx="7896801" cy="44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>
                <a:solidFill>
                  <a:srgbClr val="527688"/>
                </a:solidFill>
              </a:rPr>
              <a:t>Challenge</a:t>
            </a:r>
            <a:r>
              <a:rPr lang="en-AU" sz="3600">
                <a:solidFill>
                  <a:srgbClr val="527688"/>
                </a:solidFill>
              </a:rPr>
              <a:t>—Implausible pose</a:t>
            </a:r>
            <a:endParaRPr sz="3600">
              <a:solidFill>
                <a:srgbClr val="527688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253500" y="2745275"/>
            <a:ext cx="59670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50" y="2240100"/>
            <a:ext cx="2896102" cy="31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927" y="2240100"/>
            <a:ext cx="2896102" cy="3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3766225" y="3583500"/>
            <a:ext cx="1282800" cy="4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Limitation</a:t>
            </a:r>
            <a:endParaRPr/>
          </a:p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457200" y="1916113"/>
            <a:ext cx="8229600" cy="420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412750" lvl="0" marL="457200" rtl="0" algn="l">
              <a:spcBef>
                <a:spcPts val="360"/>
              </a:spcBef>
              <a:spcAft>
                <a:spcPts val="0"/>
              </a:spcAft>
              <a:buSzPts val="2900"/>
              <a:buChar char="•"/>
            </a:pPr>
            <a:r>
              <a:rPr lang="en-AU" sz="2900"/>
              <a:t>Performance is limited to its detection model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AU" sz="2900"/>
              <a:t>High computational cost</a:t>
            </a:r>
            <a:endParaRPr sz="29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Conclusion </a:t>
            </a:r>
            <a:endParaRPr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625175" y="1955663"/>
            <a:ext cx="8229600" cy="420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2800"/>
              <a:t>We proposed an adversarial training based HRNet called HRGAN.</a:t>
            </a:r>
            <a:endParaRPr sz="2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2800"/>
              <a:t>We solved the implausible pose and occlusion problem in HRNet.</a:t>
            </a:r>
            <a:endParaRPr sz="2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AU" sz="2800"/>
              <a:t>We outperformed state-of-the-art top-down model HRNet in MPII.</a:t>
            </a:r>
            <a:endParaRPr sz="2800"/>
          </a:p>
        </p:txBody>
      </p:sp>
      <p:sp>
        <p:nvSpPr>
          <p:cNvPr id="285" name="Google Shape;285;p33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/>
              <a:t>Future Work</a:t>
            </a:r>
            <a:endParaRPr/>
          </a:p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516500" y="2429997"/>
            <a:ext cx="8229600" cy="306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AU" sz="2800"/>
              <a:t>Explore methods which can detect small person and low resolution</a:t>
            </a:r>
            <a:endParaRPr sz="2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AU" sz="2800"/>
              <a:t>Extend to bottom up method</a:t>
            </a:r>
            <a:endParaRPr sz="2800"/>
          </a:p>
        </p:txBody>
      </p:sp>
      <p:sp>
        <p:nvSpPr>
          <p:cNvPr id="293" name="Google Shape;293;p34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457200" y="1916113"/>
            <a:ext cx="8229600" cy="4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25" y="1651450"/>
            <a:ext cx="8229600" cy="373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>
                <a:solidFill>
                  <a:srgbClr val="527688"/>
                </a:solidFill>
              </a:rPr>
              <a:t>Challenge—Occlusion</a:t>
            </a:r>
            <a:endParaRPr sz="3600">
              <a:solidFill>
                <a:srgbClr val="527688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253500" y="2745275"/>
            <a:ext cx="59670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675" y="2276875"/>
            <a:ext cx="3098155" cy="31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780" y="2276875"/>
            <a:ext cx="3124980" cy="3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/>
        </p:nvSpPr>
        <p:spPr>
          <a:xfrm>
            <a:off x="3986400" y="3620288"/>
            <a:ext cx="1282800" cy="4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>
                <a:solidFill>
                  <a:srgbClr val="527688"/>
                </a:solidFill>
              </a:rPr>
              <a:t>Objective</a:t>
            </a:r>
            <a:endParaRPr sz="3600">
              <a:solidFill>
                <a:srgbClr val="527688"/>
              </a:solidFill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75475" y="2259200"/>
            <a:ext cx="8415300" cy="25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AU" sz="2200">
                <a:solidFill>
                  <a:schemeClr val="dk1"/>
                </a:solidFill>
              </a:rPr>
              <a:t>To prove the effectiveness of adversarial training on HRNet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AU" sz="2200"/>
              <a:t>To solve the occlusion problem in crowded scene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AU" sz="2200"/>
              <a:t>To correctly assign implausible pose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457188" y="65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>
                <a:solidFill>
                  <a:srgbClr val="527688"/>
                </a:solidFill>
              </a:rPr>
              <a:t>Previous work—GAN</a:t>
            </a:r>
            <a:endParaRPr sz="3600">
              <a:solidFill>
                <a:srgbClr val="527688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688" y="5397897"/>
            <a:ext cx="6102624" cy="7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50" y="1601150"/>
            <a:ext cx="4033247" cy="345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122" y="1701800"/>
            <a:ext cx="2253475" cy="345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93600" y="6597650"/>
            <a:ext cx="8312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Chen et al. Adversarial posenet: A structure-aware convolutional network for human pose estimation.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457188" y="65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>
                <a:solidFill>
                  <a:srgbClr val="527688"/>
                </a:solidFill>
              </a:rPr>
              <a:t>Previous work—HRnet</a:t>
            </a:r>
            <a:endParaRPr sz="3600">
              <a:solidFill>
                <a:srgbClr val="527688"/>
              </a:solidFill>
            </a:endParaRPr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93600" y="6597650"/>
            <a:ext cx="8312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Sun, Ke, et al. Deep high-resolution representation learning for human pose estimation.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800" y="1515200"/>
            <a:ext cx="5971690" cy="4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457188" y="65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>
                <a:solidFill>
                  <a:srgbClr val="527688"/>
                </a:solidFill>
              </a:rPr>
              <a:t>Previous work—BEGAN </a:t>
            </a:r>
            <a:endParaRPr sz="3600">
              <a:solidFill>
                <a:srgbClr val="527688"/>
              </a:solidFill>
            </a:endParaRPr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93600" y="6597650"/>
            <a:ext cx="8312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Berthelot D, Schumm T, Metz L. Began: Boundary equilibrium generative adversarial networks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702550" y="2035825"/>
            <a:ext cx="7925100" cy="4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300"/>
              <a:t>Boundary equilibrium</a:t>
            </a:r>
            <a:endParaRPr sz="2300"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26" y="2921350"/>
            <a:ext cx="6696100" cy="13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>
                <a:solidFill>
                  <a:srgbClr val="527688"/>
                </a:solidFill>
              </a:rPr>
              <a:t>Architecture—Generator</a:t>
            </a:r>
            <a:endParaRPr sz="3600">
              <a:solidFill>
                <a:srgbClr val="527688"/>
              </a:solidFill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1324175" y="2490225"/>
            <a:ext cx="6225600" cy="28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00" y="1699675"/>
            <a:ext cx="7010051" cy="4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101013" y="6597650"/>
            <a:ext cx="585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>
                <a:solidFill>
                  <a:srgbClr val="527688"/>
                </a:solidFill>
              </a:rPr>
              <a:t>Architecture</a:t>
            </a:r>
            <a:r>
              <a:rPr lang="en-AU" sz="3600">
                <a:solidFill>
                  <a:srgbClr val="527688"/>
                </a:solidFill>
              </a:rPr>
              <a:t>—Discriminator</a:t>
            </a:r>
            <a:endParaRPr sz="3600">
              <a:solidFill>
                <a:srgbClr val="527688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324175" y="2490225"/>
            <a:ext cx="6225600" cy="28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0" l="1293" r="0" t="1777"/>
          <a:stretch/>
        </p:blipFill>
        <p:spPr>
          <a:xfrm>
            <a:off x="553375" y="1689800"/>
            <a:ext cx="6508699" cy="490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